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6" r:id="rId1"/>
  </p:sldMasterIdLst>
  <p:notesMasterIdLst>
    <p:notesMasterId r:id="rId3"/>
  </p:notesMasterIdLst>
  <p:sldIdLst>
    <p:sldId id="284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5262"/>
    <a:srgbClr val="90EEF0"/>
    <a:srgbClr val="000000"/>
    <a:srgbClr val="C00000"/>
    <a:srgbClr val="3C3C3C"/>
    <a:srgbClr val="B2B2B2"/>
    <a:srgbClr val="74BF4F"/>
    <a:srgbClr val="68A652"/>
    <a:srgbClr val="35B5E6"/>
    <a:srgbClr val="F3EF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97" autoAdjust="0"/>
    <p:restoredTop sz="96357" autoAdjust="0"/>
  </p:normalViewPr>
  <p:slideViewPr>
    <p:cSldViewPr snapToGrid="0">
      <p:cViewPr varScale="1">
        <p:scale>
          <a:sx n="85" d="100"/>
          <a:sy n="85" d="100"/>
        </p:scale>
        <p:origin x="3264" y="53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08000" cy="108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AC030-8659-4BC6-A91C-F4173674381E}" type="datetimeFigureOut">
              <a:rPr lang="en-GB" smtClean="0"/>
              <a:t>16/02/2026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8375" y="1239838"/>
            <a:ext cx="23209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7365"/>
            <a:ext cx="5438775" cy="390904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A425A-DBB7-4337-8EDC-80983AE6D8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288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7240" y="1158877"/>
            <a:ext cx="4213886" cy="3670956"/>
          </a:xfrm>
        </p:spPr>
        <p:txBody>
          <a:bodyPr bIns="0" anchor="b">
            <a:normAutofit/>
          </a:bodyPr>
          <a:lstStyle>
            <a:lvl1pPr algn="l">
              <a:defRPr sz="405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7240" y="5100630"/>
            <a:ext cx="4213886" cy="1412119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200" b="0" cap="all" baseline="0">
                <a:solidFill>
                  <a:schemeClr val="tx1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0208-746D-424E-B650-DA76CD2E640F}" type="datetime1">
              <a:rPr lang="en-GB" smtClean="0"/>
              <a:t>16/02/2026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97239" y="475668"/>
            <a:ext cx="2314719" cy="44662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6028" y="1154072"/>
            <a:ext cx="601504" cy="727390"/>
          </a:xfrm>
        </p:spPr>
        <p:txBody>
          <a:bodyPr/>
          <a:lstStyle/>
          <a:p>
            <a:fld id="{775F1C8B-0B71-4A32-AD36-BA24CCC68D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797240" y="5096783"/>
            <a:ext cx="421388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890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00-9CF5-4965-9B4E-A581C477147F}" type="datetime1">
              <a:rPr lang="en-GB" smtClean="0"/>
              <a:t>16/02/2026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1C8B-0B71-4A32-AD36-BA24CCC68D1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5802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88522" y="1154074"/>
            <a:ext cx="827270" cy="673095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2619" y="1154074"/>
            <a:ext cx="3975821" cy="673095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B4A5-E80B-4C66-9FA1-6B23C104D2F0}" type="datetime1">
              <a:rPr lang="en-GB" smtClean="0"/>
              <a:t>16/02/2026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1C8B-0B71-4A32-AD36-BA24CCC68D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5188521" y="1154074"/>
            <a:ext cx="0" cy="6730951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516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AD62-DE6A-4762-8656-E7C24C7BBE98}" type="datetime1">
              <a:rPr lang="en-GB" smtClean="0"/>
              <a:t>16/02/2026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1C8B-0B71-4A32-AD36-BA24CCC68D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693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618" y="2536632"/>
            <a:ext cx="4212752" cy="2727039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619" y="5497839"/>
            <a:ext cx="4212752" cy="1463120"/>
          </a:xfrm>
        </p:spPr>
        <p:txBody>
          <a:bodyPr tIns="91440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7398-B6D0-4199-95F2-959CF9C4DB57}" type="datetime1">
              <a:rPr lang="en-GB" smtClean="0"/>
              <a:t>16/02/2026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1C8B-0B71-4A32-AD36-BA24CCC68D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82618" y="5496089"/>
            <a:ext cx="421275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512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619" y="1162620"/>
            <a:ext cx="4928507" cy="153010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2618" y="2909019"/>
            <a:ext cx="2344403" cy="496536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6887" y="2909019"/>
            <a:ext cx="2344239" cy="49653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C8F6D-044D-41F4-B97F-0F0A06543BA2}" type="datetime1">
              <a:rPr lang="en-GB" smtClean="0"/>
              <a:t>16/02/2026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1C8B-0B71-4A32-AD36-BA24CCC68D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136232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618" y="1161571"/>
            <a:ext cx="4928508" cy="152579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618" y="2917129"/>
            <a:ext cx="2344325" cy="115836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618" y="4079502"/>
            <a:ext cx="2344325" cy="38197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66887" y="2922118"/>
            <a:ext cx="2344239" cy="115878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66887" y="4075488"/>
            <a:ext cx="2344239" cy="380953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78C95-8592-4A88-B88D-89027E109497}" type="datetime1">
              <a:rPr lang="en-GB" smtClean="0"/>
              <a:t>16/02/2026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1C8B-0B71-4A32-AD36-BA24CCC68D1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4747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F70FB-2828-454B-B305-D92C82BD076C}" type="datetime1">
              <a:rPr lang="en-GB" smtClean="0"/>
              <a:t>16/02/2026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1C8B-0B71-4A32-AD36-BA24CCC68D1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314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2D8EB-5EF2-4742-972E-FB3EA235BB94}" type="datetime1">
              <a:rPr lang="en-GB" smtClean="0"/>
              <a:t>16/02/2026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1C8B-0B71-4A32-AD36-BA24CCC68D1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9228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281" y="1154073"/>
            <a:ext cx="1819463" cy="3245836"/>
          </a:xfrm>
        </p:spPr>
        <p:txBody>
          <a:bodyPr anchor="b">
            <a:normAutofit/>
          </a:bodyPr>
          <a:lstStyle>
            <a:lvl1pPr algn="l">
              <a:defRPr sz="1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9992" y="1154074"/>
            <a:ext cx="2871134" cy="6729415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282" y="4630156"/>
            <a:ext cx="1820527" cy="3247373"/>
          </a:xfrm>
        </p:spPr>
        <p:txBody>
          <a:bodyPr>
            <a:normAutofit/>
          </a:bodyPr>
          <a:lstStyle>
            <a:lvl1pPr marL="0" indent="0" algn="l">
              <a:buNone/>
              <a:defRPr sz="12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48BF7-006E-4296-87CD-A898BE068AED}" type="datetime1">
              <a:rPr lang="en-GB" smtClean="0"/>
              <a:t>16/02/2026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1C8B-0B71-4A32-AD36-BA24CCC68D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081311" y="4630154"/>
            <a:ext cx="181745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8600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747376" y="696470"/>
            <a:ext cx="2633540" cy="7437590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112" y="1631519"/>
            <a:ext cx="2433701" cy="2644177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30096" y="1621452"/>
            <a:ext cx="1676249" cy="5584695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2619" y="4544211"/>
            <a:ext cx="2430215" cy="2894294"/>
          </a:xfrm>
        </p:spPr>
        <p:txBody>
          <a:bodyPr>
            <a:normAutofit/>
          </a:bodyPr>
          <a:lstStyle>
            <a:lvl1pPr marL="0" indent="0" algn="l">
              <a:buNone/>
              <a:defRPr sz="13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77498" y="7900905"/>
            <a:ext cx="2439315" cy="462400"/>
          </a:xfrm>
        </p:spPr>
        <p:txBody>
          <a:bodyPr/>
          <a:lstStyle>
            <a:lvl1pPr algn="l">
              <a:defRPr/>
            </a:lvl1pPr>
          </a:lstStyle>
          <a:p>
            <a:fld id="{8D5C8F6D-044D-41F4-B97F-0F0A06543BA2}" type="datetime1">
              <a:rPr lang="en-GB" smtClean="0"/>
              <a:t>16/02/2026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78148" y="460260"/>
            <a:ext cx="2438665" cy="46356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1C8B-0B71-4A32-AD36-BA24CCC68D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080961" y="4540763"/>
            <a:ext cx="243151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100040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911616"/>
            <a:ext cx="6858000" cy="589264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8804255"/>
            <a:ext cx="6858001" cy="111905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8812739"/>
            <a:ext cx="6858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2619" y="1162085"/>
            <a:ext cx="4928507" cy="15155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619" y="2911615"/>
            <a:ext cx="4928507" cy="4984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34907" y="477202"/>
            <a:ext cx="1776219" cy="4466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C8F6D-044D-41F4-B97F-0F0A06543BA2}" type="datetime1">
              <a:rPr lang="en-GB" smtClean="0"/>
              <a:t>16/02/2026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2618" y="475668"/>
            <a:ext cx="3025503" cy="4466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94" y="1154072"/>
            <a:ext cx="596810" cy="72739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100">
                <a:solidFill>
                  <a:schemeClr val="accent1"/>
                </a:solidFill>
              </a:defRPr>
            </a:lvl1pPr>
          </a:lstStyle>
          <a:p>
            <a:fld id="{775F1C8B-0B71-4A32-AD36-BA24CCC68D1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9928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51435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5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51435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51435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51435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05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51435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jp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F10076F7-1196-EC63-9576-0445A8E6FCA3}"/>
              </a:ext>
            </a:extLst>
          </p:cNvPr>
          <p:cNvGrpSpPr>
            <a:grpSpLocks noChangeAspect="1"/>
          </p:cNvGrpSpPr>
          <p:nvPr/>
        </p:nvGrpSpPr>
        <p:grpSpPr>
          <a:xfrm>
            <a:off x="340063" y="8519900"/>
            <a:ext cx="6163307" cy="1235717"/>
            <a:chOff x="-1143000" y="6638270"/>
            <a:chExt cx="9144000" cy="1743734"/>
          </a:xfrm>
        </p:grpSpPr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id="{F49DA5C9-E8CB-E0FB-CDA8-D35EB92531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19" r="5510"/>
            <a:stretch/>
          </p:blipFill>
          <p:spPr>
            <a:xfrm>
              <a:off x="-1143000" y="6638270"/>
              <a:ext cx="9144000" cy="1579754"/>
            </a:xfrm>
            <a:prstGeom prst="rect">
              <a:avLst/>
            </a:prstGeom>
          </p:spPr>
        </p:pic>
        <p:pic>
          <p:nvPicPr>
            <p:cNvPr id="9" name="Picture 8" descr="Chart&#10;&#10;Description automatically generated">
              <a:extLst>
                <a:ext uri="{FF2B5EF4-FFF2-40B4-BE49-F238E27FC236}">
                  <a16:creationId xmlns:a16="http://schemas.microsoft.com/office/drawing/2014/main" id="{27B1FA0F-5FCA-46B9-16AA-672FBC868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43000" y="6802250"/>
              <a:ext cx="9144000" cy="1579754"/>
            </a:xfrm>
            <a:prstGeom prst="rect">
              <a:avLst/>
            </a:prstGeom>
          </p:spPr>
        </p:pic>
        <p:pic>
          <p:nvPicPr>
            <p:cNvPr id="11" name="Picture 10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445CA407-018B-CEEE-04CE-21A7EB5EAD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6649" y="7220720"/>
              <a:ext cx="4451684" cy="116128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290443F-61BE-68CE-2964-2638D39B22AF}"/>
              </a:ext>
            </a:extLst>
          </p:cNvPr>
          <p:cNvSpPr txBox="1">
            <a:spLocks/>
          </p:cNvSpPr>
          <p:nvPr/>
        </p:nvSpPr>
        <p:spPr>
          <a:xfrm>
            <a:off x="357593" y="9509396"/>
            <a:ext cx="13676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Issue AA Date: 02/26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BC20FF-303E-5567-70B9-FE224407666D}"/>
              </a:ext>
            </a:extLst>
          </p:cNvPr>
          <p:cNvSpPr txBox="1">
            <a:spLocks/>
          </p:cNvSpPr>
          <p:nvPr/>
        </p:nvSpPr>
        <p:spPr>
          <a:xfrm>
            <a:off x="301964" y="1290661"/>
            <a:ext cx="3675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0000"/>
                </a:solidFill>
                <a:latin typeface="Mulish Light" pitchFamily="2" charset="0"/>
                <a:ea typeface="Lato Light" panose="020F0502020204030203" pitchFamily="34" charset="0"/>
                <a:cs typeface="Arial" panose="020B0604020202020204" pitchFamily="34" charset="0"/>
              </a:rPr>
              <a:t>STREET CONGA DUO</a:t>
            </a:r>
          </a:p>
          <a:p>
            <a:r>
              <a:rPr lang="en-GB" b="1" dirty="0">
                <a:solidFill>
                  <a:srgbClr val="000000"/>
                </a:solidFill>
                <a:latin typeface="Mulish Light" pitchFamily="2" charset="0"/>
                <a:ea typeface="Lato Light" panose="020F0502020204030203" pitchFamily="34" charset="0"/>
                <a:cs typeface="Arial" panose="020B0604020202020204" pitchFamily="34" charset="0"/>
              </a:rPr>
              <a:t>(PP-STCO-DUO-SF/GF)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3D9D56-8AE2-6DB3-D0C4-B750350C43D6}"/>
              </a:ext>
            </a:extLst>
          </p:cNvPr>
          <p:cNvSpPr txBox="1"/>
          <p:nvPr/>
        </p:nvSpPr>
        <p:spPr>
          <a:xfrm>
            <a:off x="301964" y="1984678"/>
            <a:ext cx="3348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/>
              <a:t>Street Congas Duo is an outdoor hand‑played percussion instrument with two stainless‑steel drum heads mounted on a single post. Played with fingers or palms, it requires no mallets and supports intuitive rhythmic play. Designed for permanent outdoor installation, it suits a wide range of public environments.</a:t>
            </a:r>
            <a:endParaRPr lang="en-GB" sz="1100" dirty="0">
              <a:latin typeface="Mulish" pitchFamily="2" charset="0"/>
              <a:cs typeface="Arial" panose="020B0604020202020204" pitchFamily="34" charset="0"/>
            </a:endParaRPr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6AA76E35-81B9-BE46-7142-CDF2674B8C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386610"/>
              </p:ext>
            </p:extLst>
          </p:nvPr>
        </p:nvGraphicFramePr>
        <p:xfrm>
          <a:off x="324824" y="3796537"/>
          <a:ext cx="3348000" cy="28711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76000">
                  <a:extLst>
                    <a:ext uri="{9D8B030D-6E8A-4147-A177-3AD203B41FA5}">
                      <a16:colId xmlns:a16="http://schemas.microsoft.com/office/drawing/2014/main" val="538154974"/>
                    </a:ext>
                  </a:extLst>
                </a:gridCol>
                <a:gridCol w="1872000">
                  <a:extLst>
                    <a:ext uri="{9D8B030D-6E8A-4147-A177-3AD203B41FA5}">
                      <a16:colId xmlns:a16="http://schemas.microsoft.com/office/drawing/2014/main" val="717492427"/>
                    </a:ext>
                  </a:extLst>
                </a:gridCol>
              </a:tblGrid>
              <a:tr h="379412">
                <a:tc>
                  <a:txBody>
                    <a:bodyPr/>
                    <a:lstStyle/>
                    <a:p>
                      <a:pPr algn="l"/>
                      <a:r>
                        <a:rPr lang="en-GB" sz="1000" b="0" kern="1200" dirty="0">
                          <a:solidFill>
                            <a:schemeClr val="tx1"/>
                          </a:solidFill>
                          <a:latin typeface="Mulish Light"/>
                          <a:ea typeface="+mn-ea"/>
                          <a:cs typeface="Arial"/>
                        </a:rPr>
                        <a:t>Surface Fix:</a:t>
                      </a:r>
                    </a:p>
                    <a:p>
                      <a:pPr algn="l"/>
                      <a:r>
                        <a:rPr lang="en-GB" sz="1000" b="0" kern="1200" dirty="0">
                          <a:solidFill>
                            <a:schemeClr val="tx1"/>
                          </a:solidFill>
                          <a:latin typeface="Mulish Light"/>
                          <a:ea typeface="+mn-ea"/>
                          <a:cs typeface="Arial"/>
                        </a:rPr>
                        <a:t>Ground Fix: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Mulish Light" pitchFamily="2" charset="0"/>
                          <a:cs typeface="Arial" panose="020B0604020202020204" pitchFamily="34" charset="0"/>
                        </a:rPr>
                        <a:t>18 KG / 40 LBS</a:t>
                      </a:r>
                    </a:p>
                    <a:p>
                      <a:pPr algn="l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Mulish Light" pitchFamily="2" charset="0"/>
                          <a:cs typeface="Arial" panose="020B0604020202020204" pitchFamily="34" charset="0"/>
                        </a:rPr>
                        <a:t>17 KG / 38 LBS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551754"/>
                  </a:ext>
                </a:extLst>
              </a:tr>
              <a:tr h="385573">
                <a:tc>
                  <a:txBody>
                    <a:bodyPr/>
                    <a:lstStyle/>
                    <a:p>
                      <a:pPr algn="l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Mulish Light"/>
                          <a:cs typeface="Arial"/>
                        </a:rPr>
                        <a:t>Materials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Mulish Light" pitchFamily="2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Mulish Light" pitchFamily="2" charset="0"/>
                          <a:cs typeface="Arial" panose="020B0604020202020204" pitchFamily="34" charset="0"/>
                        </a:rPr>
                        <a:t>Stainless Steel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4903716"/>
                  </a:ext>
                </a:extLst>
              </a:tr>
              <a:tr h="405399">
                <a:tc>
                  <a:txBody>
                    <a:bodyPr/>
                    <a:lstStyle/>
                    <a:p>
                      <a:pPr algn="l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Mulish Light" pitchFamily="2" charset="0"/>
                          <a:cs typeface="Arial" panose="020B0604020202020204" pitchFamily="34" charset="0"/>
                        </a:rPr>
                        <a:t>Tuning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Mulish Light" pitchFamily="2" charset="0"/>
                          <a:cs typeface="Arial" panose="020B0604020202020204" pitchFamily="34" charset="0"/>
                        </a:rPr>
                        <a:t>Unpitched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3577251"/>
                  </a:ext>
                </a:extLst>
              </a:tr>
              <a:tr h="561321">
                <a:tc>
                  <a:txBody>
                    <a:bodyPr/>
                    <a:lstStyle/>
                    <a:p>
                      <a:pPr algn="l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Mulish Light" pitchFamily="2" charset="0"/>
                          <a:cs typeface="Arial" panose="020B0604020202020204" pitchFamily="34" charset="0"/>
                        </a:rPr>
                        <a:t>Sound Level Data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Mulish Light" pitchFamily="2" charset="0"/>
                          <a:cs typeface="Arial" panose="020B0604020202020204" pitchFamily="34" charset="0"/>
                        </a:rPr>
                        <a:t>50M – 52dB</a:t>
                      </a:r>
                    </a:p>
                    <a:p>
                      <a:pPr algn="l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Mulish Light" pitchFamily="2" charset="0"/>
                          <a:cs typeface="Arial" panose="020B0604020202020204" pitchFamily="34" charset="0"/>
                        </a:rPr>
                        <a:t>10m – 53dB</a:t>
                      </a:r>
                    </a:p>
                    <a:p>
                      <a:pPr algn="l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Mulish Light" pitchFamily="2" charset="0"/>
                          <a:cs typeface="Arial" panose="020B0604020202020204" pitchFamily="34" charset="0"/>
                        </a:rPr>
                        <a:t>&lt;3m – 56dB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4832153"/>
                  </a:ext>
                </a:extLst>
              </a:tr>
              <a:tr h="561321">
                <a:tc>
                  <a:txBody>
                    <a:bodyPr/>
                    <a:lstStyle/>
                    <a:p>
                      <a:pPr algn="l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Mulish Light"/>
                          <a:cs typeface="Arial"/>
                        </a:rPr>
                        <a:t>Warranty Download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Mulish Light" pitchFamily="2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000" b="0" dirty="0">
                        <a:solidFill>
                          <a:schemeClr val="tx1"/>
                        </a:solidFill>
                        <a:latin typeface="Mulish Light" pitchFamily="2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2998535"/>
                  </a:ext>
                </a:extLst>
              </a:tr>
              <a:tr h="561321">
                <a:tc>
                  <a:txBody>
                    <a:bodyPr/>
                    <a:lstStyle/>
                    <a:p>
                      <a:pPr algn="l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Mulish Light" pitchFamily="2" charset="0"/>
                          <a:cs typeface="Arial" panose="020B0604020202020204" pitchFamily="34" charset="0"/>
                        </a:rPr>
                        <a:t>View On Website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000" b="0" dirty="0">
                        <a:solidFill>
                          <a:schemeClr val="tx1"/>
                        </a:solidFill>
                        <a:latin typeface="Mulish Light" pitchFamily="2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8048613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7771E43D-98FC-84C4-911C-AC1ADD207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01" y="375708"/>
            <a:ext cx="2582775" cy="798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51DF2AAB-5BF6-6046-12FA-9C33F0F309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-1249" t="-1276" r="1249" b="27911"/>
          <a:stretch>
            <a:fillRect/>
          </a:stretch>
        </p:blipFill>
        <p:spPr>
          <a:xfrm>
            <a:off x="779963" y="7877199"/>
            <a:ext cx="440055" cy="42346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3860A4D-4758-B9B9-C613-BC032DCCC84C}"/>
              </a:ext>
            </a:extLst>
          </p:cNvPr>
          <p:cNvGrpSpPr/>
          <p:nvPr/>
        </p:nvGrpSpPr>
        <p:grpSpPr>
          <a:xfrm>
            <a:off x="301963" y="7895379"/>
            <a:ext cx="462915" cy="608461"/>
            <a:chOff x="301963" y="7895379"/>
            <a:chExt cx="462915" cy="608461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37C95172-80EB-CE88-7E60-367CFA499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b="19545"/>
            <a:stretch>
              <a:fillRect/>
            </a:stretch>
          </p:blipFill>
          <p:spPr>
            <a:xfrm>
              <a:off x="301963" y="7895379"/>
              <a:ext cx="462915" cy="413820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64B9CB1-694D-CB9A-5CA8-5ADA0F09195F}"/>
                </a:ext>
              </a:extLst>
            </p:cNvPr>
            <p:cNvSpPr txBox="1"/>
            <p:nvPr/>
          </p:nvSpPr>
          <p:spPr>
            <a:xfrm>
              <a:off x="313392" y="8303785"/>
              <a:ext cx="44005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50" dirty="0">
                  <a:latin typeface="Mulish Medium" pitchFamily="2" charset="0"/>
                </a:rPr>
                <a:t>Wheelchair Accessible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CC753CE-B936-727B-F7BB-E7B9A88F3027}"/>
              </a:ext>
            </a:extLst>
          </p:cNvPr>
          <p:cNvSpPr txBox="1"/>
          <p:nvPr/>
        </p:nvSpPr>
        <p:spPr>
          <a:xfrm>
            <a:off x="808306" y="8301518"/>
            <a:ext cx="44005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50" dirty="0">
                <a:latin typeface="Mulish Medium" pitchFamily="2" charset="0"/>
              </a:rPr>
              <a:t>Played with hands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C6FF1B9-DBCC-64FA-49A5-59D5BF02EE5F}"/>
              </a:ext>
            </a:extLst>
          </p:cNvPr>
          <p:cNvGrpSpPr/>
          <p:nvPr/>
        </p:nvGrpSpPr>
        <p:grpSpPr>
          <a:xfrm>
            <a:off x="1165990" y="7885732"/>
            <a:ext cx="654147" cy="616990"/>
            <a:chOff x="1165990" y="7885732"/>
            <a:chExt cx="654147" cy="616990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B117D58E-6DB5-5E97-4F7F-3AD14533A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20300" t="4405" r="24514" b="31163"/>
            <a:stretch>
              <a:fillRect/>
            </a:stretch>
          </p:blipFill>
          <p:spPr>
            <a:xfrm>
              <a:off x="1278542" y="7885732"/>
              <a:ext cx="419472" cy="42346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C99B136-FA8A-4EEA-7FFC-5E904FC29C73}"/>
                </a:ext>
              </a:extLst>
            </p:cNvPr>
            <p:cNvSpPr txBox="1"/>
            <p:nvPr/>
          </p:nvSpPr>
          <p:spPr>
            <a:xfrm>
              <a:off x="1165990" y="8302667"/>
              <a:ext cx="65414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50" dirty="0">
                  <a:latin typeface="Mulish Medium" pitchFamily="2" charset="0"/>
                </a:rPr>
                <a:t>Suitable for concreting into the ground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1E22F5A-7F0A-EE82-A25E-A6939E359BF1}"/>
              </a:ext>
            </a:extLst>
          </p:cNvPr>
          <p:cNvGrpSpPr/>
          <p:nvPr/>
        </p:nvGrpSpPr>
        <p:grpSpPr>
          <a:xfrm>
            <a:off x="1667957" y="7887217"/>
            <a:ext cx="596613" cy="616495"/>
            <a:chOff x="1667957" y="7887217"/>
            <a:chExt cx="596613" cy="616495"/>
          </a:xfrm>
        </p:grpSpPr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CBF34E9C-A75C-ACA9-A8B2-039A5AE03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8125" r="22369" b="28372"/>
            <a:stretch>
              <a:fillRect/>
            </a:stretch>
          </p:blipFill>
          <p:spPr>
            <a:xfrm>
              <a:off x="1733681" y="7887217"/>
              <a:ext cx="452307" cy="41344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712699E-8A70-B699-12FB-2EA381FC188C}"/>
                </a:ext>
              </a:extLst>
            </p:cNvPr>
            <p:cNvSpPr txBox="1"/>
            <p:nvPr/>
          </p:nvSpPr>
          <p:spPr>
            <a:xfrm>
              <a:off x="1667957" y="8303657"/>
              <a:ext cx="59661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50" dirty="0">
                  <a:latin typeface="Mulish Medium" pitchFamily="2" charset="0"/>
                </a:rPr>
                <a:t>Suitable for surface fixing</a:t>
              </a:r>
            </a:p>
          </p:txBody>
        </p:sp>
      </p:grpSp>
      <p:pic>
        <p:nvPicPr>
          <p:cNvPr id="26" name="Picture 25" descr="A person playing drums in front of a green wall&#10;&#10;AI-generated content may be incorrect.">
            <a:extLst>
              <a:ext uri="{FF2B5EF4-FFF2-40B4-BE49-F238E27FC236}">
                <a16:creationId xmlns:a16="http://schemas.microsoft.com/office/drawing/2014/main" id="{C9066C24-7C7E-8360-9801-FC2A947DB7C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583" y="1174454"/>
            <a:ext cx="2382415" cy="2382415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FCB24168-F673-FDE6-66DC-36DD4C68D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930" y="6126625"/>
            <a:ext cx="514800" cy="5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0110F7-29B1-4406-6200-1AFBFCAF3EC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28930" y="5580084"/>
            <a:ext cx="493200" cy="493200"/>
          </a:xfrm>
          <a:prstGeom prst="rect">
            <a:avLst/>
          </a:prstGeom>
        </p:spPr>
      </p:pic>
      <p:pic>
        <p:nvPicPr>
          <p:cNvPr id="12" name="Picture 11" descr="A diagram of a ground level">
            <a:extLst>
              <a:ext uri="{FF2B5EF4-FFF2-40B4-BE49-F238E27FC236}">
                <a16:creationId xmlns:a16="http://schemas.microsoft.com/office/drawing/2014/main" id="{313561B0-9641-293B-05FB-8B1ADF2B64B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251" y="4097233"/>
            <a:ext cx="2614285" cy="275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87515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24046</TotalTime>
  <Words>122</Words>
  <Application>Microsoft Office PowerPoint</Application>
  <PresentationFormat>A4 Paper (210x297 mm)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Gill Sans MT</vt:lpstr>
      <vt:lpstr>Lato Light</vt:lpstr>
      <vt:lpstr>Mulish</vt:lpstr>
      <vt:lpstr>Mulish Light</vt:lpstr>
      <vt:lpstr>Mulish Medium</vt:lpstr>
      <vt:lpstr>Gallery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Babel Drum Installation Instructions (Surface fix)</dc:title>
  <dc:creator>Daniel Williams</dc:creator>
  <cp:lastModifiedBy>David Udall | Percussion Play</cp:lastModifiedBy>
  <cp:revision>552</cp:revision>
  <cp:lastPrinted>2026-01-20T14:37:51Z</cp:lastPrinted>
  <dcterms:created xsi:type="dcterms:W3CDTF">2023-02-01T15:04:49Z</dcterms:created>
  <dcterms:modified xsi:type="dcterms:W3CDTF">2026-02-16T11:59:17Z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ileModifiedBy">
    <vt:lpwstr>AB ADMIN</vt:lpwstr>
  </property>
  <property fmtid="{D5CDD505-2E9C-101B-9397-08002B2CF9AE}" pid="3" name="ModifiedBy">
    <vt:lpwstr>AEB</vt:lpwstr>
  </property>
  <property fmtid="{D5CDD505-2E9C-101B-9397-08002B2CF9AE}" pid="4" name="CheckedBy">
    <vt:lpwstr>AEB</vt:lpwstr>
  </property>
  <property fmtid="{D5CDD505-2E9C-101B-9397-08002B2CF9AE}" pid="5" name="ModifiedOn">
    <vt:lpwstr>30/01/2026</vt:lpwstr>
  </property>
  <property fmtid="{D5CDD505-2E9C-101B-9397-08002B2CF9AE}" pid="6" name="Project Name">
    <vt:lpwstr>Design Projects</vt:lpwstr>
  </property>
  <property fmtid="{D5CDD505-2E9C-101B-9397-08002B2CF9AE}" pid="7" name="CheckedOn">
    <vt:lpwstr>30/01/2026</vt:lpwstr>
  </property>
  <property fmtid="{D5CDD505-2E9C-101B-9397-08002B2CF9AE}" pid="8" name="ApprovedOn">
    <vt:lpwstr>30/01/2026</vt:lpwstr>
  </property>
  <property fmtid="{D5CDD505-2E9C-101B-9397-08002B2CF9AE}" pid="9" name="Author">
    <vt:lpwstr>AEB</vt:lpwstr>
  </property>
  <property fmtid="{D5CDD505-2E9C-101B-9397-08002B2CF9AE}" pid="10" name="Project">
    <vt:lpwstr>STREET CONGA DUO</vt:lpwstr>
  </property>
  <property fmtid="{D5CDD505-2E9C-101B-9397-08002B2CF9AE}" pid="11" name="Revision">
    <vt:lpwstr>AA</vt:lpwstr>
  </property>
  <property fmtid="{D5CDD505-2E9C-101B-9397-08002B2CF9AE}" pid="12" name="RevCreationDate">
    <vt:lpwstr>21/01/2026</vt:lpwstr>
  </property>
  <property fmtid="{D5CDD505-2E9C-101B-9397-08002B2CF9AE}" pid="13" name="OriginationDate">
    <vt:lpwstr>21/01/2026</vt:lpwstr>
  </property>
  <property fmtid="{D5CDD505-2E9C-101B-9397-08002B2CF9AE}" pid="14" name="RevCreatedBy">
    <vt:lpwstr>AEB</vt:lpwstr>
  </property>
  <property fmtid="{D5CDD505-2E9C-101B-9397-08002B2CF9AE}" pid="15" name="ApprovedBy">
    <vt:lpwstr>AEB</vt:lpwstr>
  </property>
  <property fmtid="{D5CDD505-2E9C-101B-9397-08002B2CF9AE}" pid="16" name="Status">
    <vt:lpwstr>Approved</vt:lpwstr>
  </property>
  <property fmtid="{D5CDD505-2E9C-101B-9397-08002B2CF9AE}" pid="17" name="Number">
    <vt:lpwstr>PP-BABL-LGE-SF</vt:lpwstr>
  </property>
  <property fmtid="{D5CDD505-2E9C-101B-9397-08002B2CF9AE}" pid="18" name="Description">
    <vt:lpwstr>Babel Drum (L) (SF)</vt:lpwstr>
  </property>
</Properties>
</file>